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84" r:id="rId4"/>
    <p:sldId id="257" r:id="rId5"/>
    <p:sldId id="258" r:id="rId6"/>
    <p:sldId id="28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3" r:id="rId15"/>
    <p:sldId id="266" r:id="rId16"/>
    <p:sldId id="267" r:id="rId17"/>
    <p:sldId id="268" r:id="rId18"/>
    <p:sldId id="269" r:id="rId19"/>
    <p:sldId id="270" r:id="rId20"/>
    <p:sldId id="271" r:id="rId21"/>
    <p:sldId id="28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0" r:id="rId32"/>
    <p:sldId id="28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zZq89uxsX1JxQ9RyjeqjYiQa+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3506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47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0f77478b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0f77478b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0f77478b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0f77478b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0f77478b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0f77478b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0f77478b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0f77478b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0f77478b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0f77478b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cxnSp>
        <p:nvCxnSpPr>
          <p:cNvPr id="22" name="Google Shape;22;p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cxnSp>
        <p:nvCxnSpPr>
          <p:cNvPr id="37" name="Google Shape;37;p2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7D0C0"/>
          </a:solid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cxnSp>
        <p:nvCxnSpPr>
          <p:cNvPr id="13" name="Google Shape;13;p2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cxnSp>
        <p:nvCxnSpPr>
          <p:cNvPr id="105" name="Google Shape;105;p24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p201604140@fe.up.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up201608378@fe.up.p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oncaloMartins10/FC-Feu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pt-PT" dirty="0"/>
              <a:t>2º Trabalho Prático - Aplicação PHP</a:t>
            </a:r>
            <a:br>
              <a:rPr lang="pt-PT" dirty="0"/>
            </a:br>
            <a:r>
              <a:rPr lang="pt-PT" sz="1800" dirty="0"/>
              <a:t>(</a:t>
            </a:r>
            <a:r>
              <a:rPr lang="pt-PT" sz="1800" dirty="0" err="1"/>
              <a:t>Mockup</a:t>
            </a:r>
            <a:r>
              <a:rPr lang="pt-PT" sz="1800" dirty="0"/>
              <a:t> Final)</a:t>
            </a:r>
            <a:endParaRPr sz="1800" dirty="0"/>
          </a:p>
        </p:txBody>
      </p:sp>
      <p:sp>
        <p:nvSpPr>
          <p:cNvPr id="118" name="Google Shape;118;p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"/>
          <p:cNvSpPr txBox="1"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pt-PT" sz="1500">
                <a:solidFill>
                  <a:srgbClr val="FFFFFF"/>
                </a:solidFill>
              </a:rPr>
              <a:t>SISTEMAS DE INFORMAÇÃO EMPRESARIAIS 2020/2021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pt-PT" sz="1500">
                <a:solidFill>
                  <a:srgbClr val="FFFFFF"/>
                </a:solidFill>
              </a:rPr>
              <a:t>GONÇALO MARTINS ( </a:t>
            </a:r>
            <a:r>
              <a:rPr lang="pt-PT" sz="15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UP201604140@FE.UP.PT</a:t>
            </a:r>
            <a:r>
              <a:rPr lang="pt-PT" sz="1500">
                <a:solidFill>
                  <a:srgbClr val="FFFFFF"/>
                </a:solidFill>
              </a:rPr>
              <a:t> 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pt-PT" sz="1500">
                <a:solidFill>
                  <a:srgbClr val="FFFFFF"/>
                </a:solidFill>
              </a:rPr>
              <a:t>RICARDO MARTINS ( </a:t>
            </a:r>
            <a:r>
              <a:rPr lang="pt-PT" sz="15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UP201608378@FE.UP.PT</a:t>
            </a:r>
            <a:r>
              <a:rPr lang="pt-PT" sz="1500">
                <a:solidFill>
                  <a:srgbClr val="FFFFFF"/>
                </a:solidFill>
              </a:rPr>
              <a:t> )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Diagrama da Arquitetura - Presidente</a:t>
            </a:r>
            <a:endParaRPr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00FBAA-0565-4E2B-A179-75B5D6FA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5" y="1907172"/>
            <a:ext cx="10307210" cy="43216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>
            <a:spLocks noGrp="1"/>
          </p:cNvSpPr>
          <p:nvPr>
            <p:ph type="title"/>
          </p:nvPr>
        </p:nvSpPr>
        <p:spPr>
          <a:xfrm>
            <a:off x="2451964" y="-553592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Organização dos Ficheiros</a:t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711200" y="1447800"/>
            <a:ext cx="10858500" cy="7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44C570-0D5B-4CAF-A3EF-4A9F3E1A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92" y="897165"/>
            <a:ext cx="7074808" cy="53061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A7DD7-B0AA-4527-A14D-1CCE6E4B40C9}"/>
              </a:ext>
            </a:extLst>
          </p:cNvPr>
          <p:cNvCxnSpPr/>
          <p:nvPr/>
        </p:nvCxnSpPr>
        <p:spPr>
          <a:xfrm>
            <a:off x="4004441" y="1145628"/>
            <a:ext cx="0" cy="4939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92CC3-78A3-4894-B337-1D5BCB132CA0}"/>
              </a:ext>
            </a:extLst>
          </p:cNvPr>
          <p:cNvCxnSpPr/>
          <p:nvPr/>
        </p:nvCxnSpPr>
        <p:spPr>
          <a:xfrm flipH="1">
            <a:off x="3909848" y="1145628"/>
            <a:ext cx="94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AC7356-D9E2-4477-8127-FCC426ECB093}"/>
              </a:ext>
            </a:extLst>
          </p:cNvPr>
          <p:cNvCxnSpPr/>
          <p:nvPr/>
        </p:nvCxnSpPr>
        <p:spPr>
          <a:xfrm>
            <a:off x="4004441" y="1534510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D08B7E-EE09-4E2C-90BC-6AA9D916C8FB}"/>
              </a:ext>
            </a:extLst>
          </p:cNvPr>
          <p:cNvCxnSpPr/>
          <p:nvPr/>
        </p:nvCxnSpPr>
        <p:spPr>
          <a:xfrm>
            <a:off x="4004441" y="3163614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2AD73E-55B9-4B7E-9A96-7FEA5517E5B6}"/>
              </a:ext>
            </a:extLst>
          </p:cNvPr>
          <p:cNvCxnSpPr/>
          <p:nvPr/>
        </p:nvCxnSpPr>
        <p:spPr>
          <a:xfrm>
            <a:off x="4004441" y="3731172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BA04DC-DF15-433E-99EF-5E8DC2364B54}"/>
              </a:ext>
            </a:extLst>
          </p:cNvPr>
          <p:cNvCxnSpPr/>
          <p:nvPr/>
        </p:nvCxnSpPr>
        <p:spPr>
          <a:xfrm>
            <a:off x="4004441" y="4246179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FAF72D-1113-4B1C-AB84-C8F9450E44AF}"/>
              </a:ext>
            </a:extLst>
          </p:cNvPr>
          <p:cNvCxnSpPr/>
          <p:nvPr/>
        </p:nvCxnSpPr>
        <p:spPr>
          <a:xfrm>
            <a:off x="4004441" y="4803228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C2CFE9-635D-4257-A96C-D9AEF9D1FE84}"/>
              </a:ext>
            </a:extLst>
          </p:cNvPr>
          <p:cNvCxnSpPr/>
          <p:nvPr/>
        </p:nvCxnSpPr>
        <p:spPr>
          <a:xfrm>
            <a:off x="4004441" y="5349766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D4AFD3-5136-4CCF-961C-96FC963E7BDC}"/>
              </a:ext>
            </a:extLst>
          </p:cNvPr>
          <p:cNvCxnSpPr/>
          <p:nvPr/>
        </p:nvCxnSpPr>
        <p:spPr>
          <a:xfrm>
            <a:off x="4004441" y="5948855"/>
            <a:ext cx="21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B3D927-36D3-4957-8244-B8EBEAC4D2F5}"/>
              </a:ext>
            </a:extLst>
          </p:cNvPr>
          <p:cNvCxnSpPr>
            <a:cxnSpLocks/>
          </p:cNvCxnSpPr>
          <p:nvPr/>
        </p:nvCxnSpPr>
        <p:spPr>
          <a:xfrm>
            <a:off x="4903075" y="1447800"/>
            <a:ext cx="0" cy="1453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983CE4-4C2F-45FE-B390-8662D0B943AE}"/>
              </a:ext>
            </a:extLst>
          </p:cNvPr>
          <p:cNvCxnSpPr/>
          <p:nvPr/>
        </p:nvCxnSpPr>
        <p:spPr>
          <a:xfrm flipH="1">
            <a:off x="4792717" y="1534510"/>
            <a:ext cx="11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55A1C4-FAB3-45A5-98C7-473C78801B18}"/>
              </a:ext>
            </a:extLst>
          </p:cNvPr>
          <p:cNvCxnSpPr/>
          <p:nvPr/>
        </p:nvCxnSpPr>
        <p:spPr>
          <a:xfrm>
            <a:off x="4903075" y="1841500"/>
            <a:ext cx="78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5EA024-014D-4CF8-8A93-62871906F425}"/>
              </a:ext>
            </a:extLst>
          </p:cNvPr>
          <p:cNvCxnSpPr>
            <a:cxnSpLocks/>
          </p:cNvCxnSpPr>
          <p:nvPr/>
        </p:nvCxnSpPr>
        <p:spPr>
          <a:xfrm>
            <a:off x="4903075" y="2298260"/>
            <a:ext cx="78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46D4EF4-6F96-4F7D-93FC-2A5AA9A334FF}"/>
              </a:ext>
            </a:extLst>
          </p:cNvPr>
          <p:cNvCxnSpPr/>
          <p:nvPr/>
        </p:nvCxnSpPr>
        <p:spPr>
          <a:xfrm>
            <a:off x="4903075" y="2711669"/>
            <a:ext cx="78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742B8BC7-DD87-44F9-8986-5CCB77D512AC}"/>
              </a:ext>
            </a:extLst>
          </p:cNvPr>
          <p:cNvCxnSpPr/>
          <p:nvPr/>
        </p:nvCxnSpPr>
        <p:spPr>
          <a:xfrm>
            <a:off x="4981903" y="1534510"/>
            <a:ext cx="210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085BB18-7ED4-4D19-A2DC-76278B81F3B5}"/>
              </a:ext>
            </a:extLst>
          </p:cNvPr>
          <p:cNvCxnSpPr/>
          <p:nvPr/>
        </p:nvCxnSpPr>
        <p:spPr>
          <a:xfrm>
            <a:off x="4792717" y="3163614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FCBD07-1846-4554-8A41-4BCFFE49F75F}"/>
              </a:ext>
            </a:extLst>
          </p:cNvPr>
          <p:cNvCxnSpPr/>
          <p:nvPr/>
        </p:nvCxnSpPr>
        <p:spPr>
          <a:xfrm>
            <a:off x="4792717" y="3731172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A1AE04-0C68-4127-B0E0-699D5894A4C0}"/>
              </a:ext>
            </a:extLst>
          </p:cNvPr>
          <p:cNvCxnSpPr/>
          <p:nvPr/>
        </p:nvCxnSpPr>
        <p:spPr>
          <a:xfrm>
            <a:off x="4787461" y="4251434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E8E75E-BE96-466E-92BF-B6646B094003}"/>
              </a:ext>
            </a:extLst>
          </p:cNvPr>
          <p:cNvCxnSpPr/>
          <p:nvPr/>
        </p:nvCxnSpPr>
        <p:spPr>
          <a:xfrm>
            <a:off x="4782206" y="4803228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016ED58-97E6-46C1-9CFE-56DCAB8603DA}"/>
              </a:ext>
            </a:extLst>
          </p:cNvPr>
          <p:cNvCxnSpPr/>
          <p:nvPr/>
        </p:nvCxnSpPr>
        <p:spPr>
          <a:xfrm>
            <a:off x="4787460" y="5323491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B4B9CEA-D795-423D-8208-2340C272A997}"/>
              </a:ext>
            </a:extLst>
          </p:cNvPr>
          <p:cNvCxnSpPr/>
          <p:nvPr/>
        </p:nvCxnSpPr>
        <p:spPr>
          <a:xfrm>
            <a:off x="4778052" y="5889861"/>
            <a:ext cx="399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B03F7-A1CE-4585-8167-C8DCA37C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2" y="1397158"/>
            <a:ext cx="9745897" cy="459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1322773" y="-30717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 dirty="0"/>
              <a:t>Homepage (1/2)</a:t>
            </a:r>
            <a:endParaRPr dirty="0"/>
          </a:p>
        </p:txBody>
      </p:sp>
      <p:sp>
        <p:nvSpPr>
          <p:cNvPr id="249" name="Google Shape;249;p10"/>
          <p:cNvSpPr/>
          <p:nvPr/>
        </p:nvSpPr>
        <p:spPr>
          <a:xfrm>
            <a:off x="1270991" y="1373094"/>
            <a:ext cx="9745897" cy="72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0" y="1537985"/>
            <a:ext cx="979050" cy="39061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5875" cap="flat" cmpd="sng">
            <a:solidFill>
              <a:srgbClr val="7667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navbar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"/>
          <p:cNvCxnSpPr>
            <a:cxnSpLocks/>
            <a:stCxn id="249" idx="1"/>
            <a:endCxn id="250" idx="3"/>
          </p:cNvCxnSpPr>
          <p:nvPr/>
        </p:nvCxnSpPr>
        <p:spPr>
          <a:xfrm flipH="1">
            <a:off x="979050" y="1733294"/>
            <a:ext cx="291941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10"/>
          <p:cNvSpPr/>
          <p:nvPr/>
        </p:nvSpPr>
        <p:spPr>
          <a:xfrm>
            <a:off x="8915400" y="2093494"/>
            <a:ext cx="2005608" cy="182880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11151904" y="2636362"/>
            <a:ext cx="899805" cy="75509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5875" cap="flat" cmpd="sng">
            <a:solidFill>
              <a:srgbClr val="696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10"/>
          <p:cNvCxnSpPr>
            <a:cxnSpLocks/>
            <a:stCxn id="255" idx="3"/>
            <a:endCxn id="256" idx="1"/>
          </p:cNvCxnSpPr>
          <p:nvPr/>
        </p:nvCxnSpPr>
        <p:spPr>
          <a:xfrm>
            <a:off x="10921008" y="3007895"/>
            <a:ext cx="230896" cy="60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1322773" y="-30717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 dirty="0"/>
              <a:t>Homepage (2/2)</a:t>
            </a:r>
            <a:endParaRPr dirty="0"/>
          </a:p>
        </p:txBody>
      </p:sp>
      <p:sp>
        <p:nvSpPr>
          <p:cNvPr id="253" name="Google Shape;253;p10"/>
          <p:cNvSpPr/>
          <p:nvPr/>
        </p:nvSpPr>
        <p:spPr>
          <a:xfrm>
            <a:off x="107438" y="5513095"/>
            <a:ext cx="979050" cy="39061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footer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10"/>
          <p:cNvCxnSpPr>
            <a:stCxn id="252" idx="1"/>
            <a:endCxn id="253" idx="3"/>
          </p:cNvCxnSpPr>
          <p:nvPr/>
        </p:nvCxnSpPr>
        <p:spPr>
          <a:xfrm flipH="1" flipV="1">
            <a:off x="1086488" y="5708405"/>
            <a:ext cx="350212" cy="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C7A35-6F78-4960-9841-A7F141248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2"/>
          <a:stretch/>
        </p:blipFill>
        <p:spPr>
          <a:xfrm>
            <a:off x="1270990" y="1373094"/>
            <a:ext cx="9745897" cy="481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2" name="Google Shape;252;p10"/>
          <p:cNvSpPr/>
          <p:nvPr/>
        </p:nvSpPr>
        <p:spPr>
          <a:xfrm>
            <a:off x="1436700" y="5229697"/>
            <a:ext cx="9484310" cy="95741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37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>
            <a:spLocks noGrp="1"/>
          </p:cNvSpPr>
          <p:nvPr>
            <p:ph type="title"/>
          </p:nvPr>
        </p:nvSpPr>
        <p:spPr>
          <a:xfrm>
            <a:off x="1101255" y="-256736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Membros do Clube</a:t>
            </a:r>
            <a:endParaRPr/>
          </a:p>
        </p:txBody>
      </p:sp>
      <p:pic>
        <p:nvPicPr>
          <p:cNvPr id="263" name="Google Shape;26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01255" y="1194021"/>
            <a:ext cx="10182164" cy="508306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64" name="Google Shape;264;p11"/>
          <p:cNvSpPr/>
          <p:nvPr/>
        </p:nvSpPr>
        <p:spPr>
          <a:xfrm>
            <a:off x="1086488" y="1763011"/>
            <a:ext cx="3392747" cy="39062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5159891" y="1849130"/>
            <a:ext cx="1719881" cy="161978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Filtros de Pesquisa: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Função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Nome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11"/>
          <p:cNvCxnSpPr>
            <a:stCxn id="264" idx="3"/>
            <a:endCxn id="265" idx="1"/>
          </p:cNvCxnSpPr>
          <p:nvPr/>
        </p:nvCxnSpPr>
        <p:spPr>
          <a:xfrm>
            <a:off x="4479235" y="1958321"/>
            <a:ext cx="680700" cy="7008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7" name="Google Shape;26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761" y="2847978"/>
            <a:ext cx="4891314" cy="29988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5">
            <a:alphaModFix/>
          </a:blip>
          <a:srcRect l="45392"/>
          <a:stretch/>
        </p:blipFill>
        <p:spPr>
          <a:xfrm rot="-1008299">
            <a:off x="4541431" y="4073645"/>
            <a:ext cx="525279" cy="722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>
            <a:off x="8433689" y="3265582"/>
            <a:ext cx="3530386" cy="1495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11"/>
          <p:cNvCxnSpPr>
            <a:endCxn id="269" idx="1"/>
          </p:cNvCxnSpPr>
          <p:nvPr/>
        </p:nvCxnSpPr>
        <p:spPr>
          <a:xfrm rot="10800000" flipH="1">
            <a:off x="4963889" y="4013132"/>
            <a:ext cx="3469800" cy="57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1" name="Google Shape;27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9110" y="5069640"/>
            <a:ext cx="2490662" cy="15543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72" name="Google Shape;272;p11"/>
          <p:cNvSpPr/>
          <p:nvPr/>
        </p:nvSpPr>
        <p:spPr>
          <a:xfrm>
            <a:off x="4449069" y="5114609"/>
            <a:ext cx="855429" cy="33810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Pesquisa Vazia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7E2CA-0A3A-40A0-BB96-A2C37FEF0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882" y="1819265"/>
            <a:ext cx="891863" cy="2662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Tornar-se Sócio</a:t>
            </a:r>
            <a:endParaRPr/>
          </a:p>
        </p:txBody>
      </p:sp>
      <p:pic>
        <p:nvPicPr>
          <p:cNvPr id="278" name="Google Shape;278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0857" y="1718093"/>
            <a:ext cx="5686475" cy="45501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4769" y="1674303"/>
            <a:ext cx="5164066" cy="33331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0" name="Google Shape;280;p12"/>
          <p:cNvPicPr preferRelativeResize="0"/>
          <p:nvPr/>
        </p:nvPicPr>
        <p:blipFill rotWithShape="1">
          <a:blip r:embed="rId5">
            <a:alphaModFix/>
          </a:blip>
          <a:srcRect l="45392"/>
          <a:stretch/>
        </p:blipFill>
        <p:spPr>
          <a:xfrm rot="-1008299">
            <a:off x="3916996" y="4609032"/>
            <a:ext cx="371404" cy="510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12"/>
          <p:cNvCxnSpPr>
            <a:endCxn id="282" idx="1"/>
          </p:cNvCxnSpPr>
          <p:nvPr/>
        </p:nvCxnSpPr>
        <p:spPr>
          <a:xfrm rot="10800000" flipH="1">
            <a:off x="4209161" y="3411091"/>
            <a:ext cx="4016100" cy="1596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2" name="Google Shape;282;p12"/>
          <p:cNvSpPr/>
          <p:nvPr/>
        </p:nvSpPr>
        <p:spPr>
          <a:xfrm>
            <a:off x="8225261" y="2637953"/>
            <a:ext cx="2312110" cy="154627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/>
          <p:cNvPicPr preferRelativeResize="0"/>
          <p:nvPr/>
        </p:nvPicPr>
        <p:blipFill rotWithShape="1">
          <a:blip r:embed="rId3">
            <a:alphaModFix/>
          </a:blip>
          <a:srcRect l="624" t="6771" r="1246" b="36931"/>
          <a:stretch/>
        </p:blipFill>
        <p:spPr>
          <a:xfrm>
            <a:off x="897734" y="1189578"/>
            <a:ext cx="11066341" cy="35711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4">
            <a:alphaModFix/>
          </a:blip>
          <a:srcRect b="813"/>
          <a:stretch/>
        </p:blipFill>
        <p:spPr>
          <a:xfrm>
            <a:off x="7110124" y="2387367"/>
            <a:ext cx="5011421" cy="30990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89" name="Google Shape;289;p13"/>
          <p:cNvSpPr txBox="1">
            <a:spLocks noGrp="1"/>
          </p:cNvSpPr>
          <p:nvPr>
            <p:ph type="title"/>
          </p:nvPr>
        </p:nvSpPr>
        <p:spPr>
          <a:xfrm>
            <a:off x="1101255" y="-256736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Loja do Clube</a:t>
            </a: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1055204" y="1893609"/>
            <a:ext cx="4431514" cy="7467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978309" y="4304838"/>
            <a:ext cx="2442985" cy="161978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Filtros de Pesquisa: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Preço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Ordenar por ordem alfabética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Ordenar por preço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5">
            <a:alphaModFix/>
          </a:blip>
          <a:srcRect l="45392"/>
          <a:stretch/>
        </p:blipFill>
        <p:spPr>
          <a:xfrm rot="-1008299">
            <a:off x="5036900" y="3193243"/>
            <a:ext cx="382045" cy="525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3"/>
          <p:cNvCxnSpPr>
            <a:stCxn id="290" idx="1"/>
            <a:endCxn id="291" idx="1"/>
          </p:cNvCxnSpPr>
          <p:nvPr/>
        </p:nvCxnSpPr>
        <p:spPr>
          <a:xfrm flipH="1">
            <a:off x="978404" y="2266972"/>
            <a:ext cx="76800" cy="2847900"/>
          </a:xfrm>
          <a:prstGeom prst="bentConnector3">
            <a:avLst>
              <a:gd name="adj1" fmla="val 39777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4" name="Google Shape;294;p13"/>
          <p:cNvSpPr/>
          <p:nvPr/>
        </p:nvSpPr>
        <p:spPr>
          <a:xfrm>
            <a:off x="8515981" y="2936752"/>
            <a:ext cx="3530386" cy="190237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13"/>
          <p:cNvCxnSpPr>
            <a:endCxn id="294" idx="1"/>
          </p:cNvCxnSpPr>
          <p:nvPr/>
        </p:nvCxnSpPr>
        <p:spPr>
          <a:xfrm>
            <a:off x="5352781" y="3596040"/>
            <a:ext cx="3163200" cy="29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6" name="Google Shape;29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5665" y="4391927"/>
            <a:ext cx="3294341" cy="20559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97" name="Google Shape;297;p13"/>
          <p:cNvSpPr/>
          <p:nvPr/>
        </p:nvSpPr>
        <p:spPr>
          <a:xfrm>
            <a:off x="3765625" y="4436897"/>
            <a:ext cx="1263462" cy="447201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Pesquisa Vazia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dk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rgbClr val="4E4A4A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4"/>
          <p:cNvSpPr txBox="1"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pt-PT" sz="3200">
                <a:solidFill>
                  <a:srgbClr val="FFFFFF"/>
                </a:solidFill>
              </a:rPr>
              <a:t>Dashboard para Sócios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body" idx="1"/>
          </p:nvPr>
        </p:nvSpPr>
        <p:spPr>
          <a:xfrm>
            <a:off x="4976029" y="1608667"/>
            <a:ext cx="6291241" cy="44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PT" dirty="0">
                <a:solidFill>
                  <a:srgbClr val="FFFFFF"/>
                </a:solidFill>
              </a:rPr>
              <a:t>Funcionalidades: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Aceder aos Dados Pessoais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Editar os Dados Pessoais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Visualizar o histórico das encomendas pessoais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Visualizar as estatísticas das suas compras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Realizar compra de produtos existentes na loja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1322773" y="-55807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Dados Pessoais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9291C-88AD-4EFF-BA3A-F0C0BE24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05" y="1299513"/>
            <a:ext cx="9708190" cy="473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4C823-B42C-4B8A-87DE-1327FE10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345" y="252743"/>
            <a:ext cx="3043526" cy="273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16BA2-EE58-460B-BE54-AF8FB8836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" r="3518"/>
          <a:stretch/>
        </p:blipFill>
        <p:spPr>
          <a:xfrm>
            <a:off x="9023283" y="3249637"/>
            <a:ext cx="2652902" cy="3192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292;p13">
            <a:extLst>
              <a:ext uri="{FF2B5EF4-FFF2-40B4-BE49-F238E27FC236}">
                <a16:creationId xmlns:a16="http://schemas.microsoft.com/office/drawing/2014/main" id="{8BB23FF4-9800-4A8C-8B42-ACC7D755F0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5392"/>
          <a:stretch/>
        </p:blipFill>
        <p:spPr>
          <a:xfrm rot="-1008299">
            <a:off x="7444020" y="2426856"/>
            <a:ext cx="308510" cy="42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2;p13">
            <a:extLst>
              <a:ext uri="{FF2B5EF4-FFF2-40B4-BE49-F238E27FC236}">
                <a16:creationId xmlns:a16="http://schemas.microsoft.com/office/drawing/2014/main" id="{402106F8-5DAE-424E-A273-A123092347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5392"/>
          <a:stretch/>
        </p:blipFill>
        <p:spPr>
          <a:xfrm rot="-1008299">
            <a:off x="7611111" y="4703475"/>
            <a:ext cx="308510" cy="426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4;p13">
            <a:extLst>
              <a:ext uri="{FF2B5EF4-FFF2-40B4-BE49-F238E27FC236}">
                <a16:creationId xmlns:a16="http://schemas.microsoft.com/office/drawing/2014/main" id="{93A8E5A6-C41A-4781-9BA7-89339E212856}"/>
              </a:ext>
            </a:extLst>
          </p:cNvPr>
          <p:cNvSpPr/>
          <p:nvPr/>
        </p:nvSpPr>
        <p:spPr>
          <a:xfrm>
            <a:off x="9298744" y="520504"/>
            <a:ext cx="2178805" cy="232230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95;p13">
            <a:extLst>
              <a:ext uri="{FF2B5EF4-FFF2-40B4-BE49-F238E27FC236}">
                <a16:creationId xmlns:a16="http://schemas.microsoft.com/office/drawing/2014/main" id="{F013B2C1-B5AD-48FB-A00A-DF97403B1AE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765366" y="1681656"/>
            <a:ext cx="1533378" cy="107266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294;p13">
            <a:extLst>
              <a:ext uri="{FF2B5EF4-FFF2-40B4-BE49-F238E27FC236}">
                <a16:creationId xmlns:a16="http://schemas.microsoft.com/office/drawing/2014/main" id="{68F658F5-59BD-4A88-864B-DC260A89A4E7}"/>
              </a:ext>
            </a:extLst>
          </p:cNvPr>
          <p:cNvSpPr/>
          <p:nvPr/>
        </p:nvSpPr>
        <p:spPr>
          <a:xfrm>
            <a:off x="9308705" y="3390211"/>
            <a:ext cx="2178805" cy="27714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295;p13">
            <a:extLst>
              <a:ext uri="{FF2B5EF4-FFF2-40B4-BE49-F238E27FC236}">
                <a16:creationId xmlns:a16="http://schemas.microsoft.com/office/drawing/2014/main" id="{E82DF793-4C84-478D-B77A-5B6166F1B37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807570" y="4775930"/>
            <a:ext cx="1501135" cy="287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 t="8238"/>
          <a:stretch/>
        </p:blipFill>
        <p:spPr>
          <a:xfrm>
            <a:off x="6378406" y="2308193"/>
            <a:ext cx="5696173" cy="32155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18" name="Google Shape;318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Histórico de Encomendas</a:t>
            </a:r>
            <a:endParaRPr/>
          </a:p>
        </p:txBody>
      </p:sp>
      <p:pic>
        <p:nvPicPr>
          <p:cNvPr id="319" name="Google Shape;319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9938" r="1279"/>
          <a:stretch/>
        </p:blipFill>
        <p:spPr>
          <a:xfrm>
            <a:off x="127738" y="2246050"/>
            <a:ext cx="7514034" cy="36229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20" name="Google Shape;320;p16"/>
          <p:cNvSpPr/>
          <p:nvPr/>
        </p:nvSpPr>
        <p:spPr>
          <a:xfrm>
            <a:off x="5728996" y="3715264"/>
            <a:ext cx="195943" cy="195942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7838983" y="2308194"/>
            <a:ext cx="3687214" cy="253901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16"/>
          <p:cNvCxnSpPr>
            <a:stCxn id="320" idx="6"/>
          </p:cNvCxnSpPr>
          <p:nvPr/>
        </p:nvCxnSpPr>
        <p:spPr>
          <a:xfrm rot="10800000" flipH="1">
            <a:off x="5924939" y="3606235"/>
            <a:ext cx="1912800" cy="207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3" name="Google Shape;323;p16"/>
          <p:cNvPicPr preferRelativeResize="0"/>
          <p:nvPr/>
        </p:nvPicPr>
        <p:blipFill rotWithShape="1">
          <a:blip r:embed="rId5">
            <a:alphaModFix/>
          </a:blip>
          <a:srcRect l="45392"/>
          <a:stretch/>
        </p:blipFill>
        <p:spPr>
          <a:xfrm rot="-1008299">
            <a:off x="5780348" y="3755841"/>
            <a:ext cx="289483" cy="39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C7EBC5-682F-4340-88D5-C9BB12E4F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95" y="2998847"/>
            <a:ext cx="1134961" cy="178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C0CA9-EE68-438A-93EB-AB59AFDA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48" y="3504880"/>
            <a:ext cx="948098" cy="20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2CE2-0B1E-46C6-980D-7D6EA0925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45" y="4017435"/>
            <a:ext cx="1004369" cy="16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BB24E-C8C4-4EDE-BC1D-2765214E65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057" t="4088" r="10348" b="7543"/>
          <a:stretch/>
        </p:blipFill>
        <p:spPr>
          <a:xfrm>
            <a:off x="1357813" y="4779382"/>
            <a:ext cx="2052322" cy="1659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Google Shape;338;p17">
            <a:extLst>
              <a:ext uri="{FF2B5EF4-FFF2-40B4-BE49-F238E27FC236}">
                <a16:creationId xmlns:a16="http://schemas.microsoft.com/office/drawing/2014/main" id="{059E5837-ED9A-4209-B6EC-9C1615E74028}"/>
              </a:ext>
            </a:extLst>
          </p:cNvPr>
          <p:cNvSpPr/>
          <p:nvPr/>
        </p:nvSpPr>
        <p:spPr>
          <a:xfrm>
            <a:off x="3457692" y="5632751"/>
            <a:ext cx="3159676" cy="6375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caso de não ter encomendado nada até ao momento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B8B6-C4D5-4B40-B7C2-1E0AAC51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Apresentação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B3DDB3-7031-44F4-A54B-3B02464D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Otimizado para Google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Otimizado para resolução de ecrã 1240x647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Estado do trabalho: Finalizado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Git</a:t>
            </a:r>
            <a:r>
              <a:rPr lang="pt-PT" dirty="0"/>
              <a:t>: </a:t>
            </a:r>
            <a:r>
              <a:rPr lang="pt-PT" sz="1600" dirty="0">
                <a:hlinkClick r:id="rId2"/>
              </a:rPr>
              <a:t>https://github.com/GoncaloMartins10/FC-Feup</a:t>
            </a:r>
            <a:endParaRPr lang="pt-PT" sz="16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7762137A-7694-40A3-9AF0-BDB7B226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859" y="1737360"/>
            <a:ext cx="1638300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FB1009-4018-4813-9FC4-36A836814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889" y="3798507"/>
            <a:ext cx="3987642" cy="24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6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EF55-D764-451F-9310-D80D55B7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Estatísticas das Compras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B8084-C856-4FA4-9E9F-7D34FD7FA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0"/>
          <a:stretch/>
        </p:blipFill>
        <p:spPr>
          <a:xfrm>
            <a:off x="1336600" y="1836998"/>
            <a:ext cx="9518799" cy="4358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ouse Arrow transparent PNG - StickPNG">
            <a:extLst>
              <a:ext uri="{FF2B5EF4-FFF2-40B4-BE49-F238E27FC236}">
                <a16:creationId xmlns:a16="http://schemas.microsoft.com/office/drawing/2014/main" id="{F3945B53-6C6A-4320-91A6-3E8A141D7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0" y="4049624"/>
            <a:ext cx="230602" cy="34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BD8A0-66FB-42FC-9DE1-CCF49704AAD0}"/>
              </a:ext>
            </a:extLst>
          </p:cNvPr>
          <p:cNvSpPr/>
          <p:nvPr/>
        </p:nvSpPr>
        <p:spPr>
          <a:xfrm>
            <a:off x="8013897" y="5249473"/>
            <a:ext cx="4131211" cy="1561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unidades_compradas</a:t>
            </a:r>
            <a:endParaRPr lang="en-US" sz="105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linha_encomenda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encomenda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encomendaid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encomenda.id) 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produto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produtoid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produto.id)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comprado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'TRUE' 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clienteid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'".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.“’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produto.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id</a:t>
            </a:r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58BB7-396E-4434-9205-899AD8D97D0D}"/>
              </a:ext>
            </a:extLst>
          </p:cNvPr>
          <p:cNvSpPr txBox="1"/>
          <p:nvPr/>
        </p:nvSpPr>
        <p:spPr>
          <a:xfrm>
            <a:off x="8013897" y="4972474"/>
            <a:ext cx="766688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Querie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B1869-D0EF-4E43-A410-19136C42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5110973"/>
            <a:ext cx="2232169" cy="1536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338;p17">
            <a:extLst>
              <a:ext uri="{FF2B5EF4-FFF2-40B4-BE49-F238E27FC236}">
                <a16:creationId xmlns:a16="http://schemas.microsoft.com/office/drawing/2014/main" id="{17E17A2B-A65D-4EBD-8C88-44033C0BC599}"/>
              </a:ext>
            </a:extLst>
          </p:cNvPr>
          <p:cNvSpPr/>
          <p:nvPr/>
        </p:nvSpPr>
        <p:spPr>
          <a:xfrm>
            <a:off x="295251" y="5345626"/>
            <a:ext cx="2082698" cy="53383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caso de não haver estatísticas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2718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885371" y="1364343"/>
            <a:ext cx="10421258" cy="6676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>
            <a:spLocks noGrp="1"/>
          </p:cNvSpPr>
          <p:nvPr>
            <p:ph type="title"/>
          </p:nvPr>
        </p:nvSpPr>
        <p:spPr>
          <a:xfrm>
            <a:off x="1066800" y="-41866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Carrinho</a:t>
            </a:r>
            <a:endParaRPr/>
          </a:p>
        </p:txBody>
      </p:sp>
      <p:pic>
        <p:nvPicPr>
          <p:cNvPr id="330" name="Google Shape;330;p17"/>
          <p:cNvPicPr preferRelativeResize="0"/>
          <p:nvPr/>
        </p:nvPicPr>
        <p:blipFill rotWithShape="1">
          <a:blip r:embed="rId3">
            <a:alphaModFix/>
          </a:blip>
          <a:srcRect b="981"/>
          <a:stretch/>
        </p:blipFill>
        <p:spPr>
          <a:xfrm>
            <a:off x="1954696" y="1032092"/>
            <a:ext cx="6253034" cy="51235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31" name="Google Shape;331;p17"/>
          <p:cNvSpPr/>
          <p:nvPr/>
        </p:nvSpPr>
        <p:spPr>
          <a:xfrm>
            <a:off x="3144822" y="2641838"/>
            <a:ext cx="195943" cy="195942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17"/>
          <p:cNvCxnSpPr>
            <a:stCxn id="331" idx="2"/>
            <a:endCxn id="333" idx="3"/>
          </p:cNvCxnSpPr>
          <p:nvPr/>
        </p:nvCxnSpPr>
        <p:spPr>
          <a:xfrm flipH="1">
            <a:off x="1573122" y="2739809"/>
            <a:ext cx="1571700" cy="20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" name="Google Shape;333;p17"/>
          <p:cNvSpPr/>
          <p:nvPr/>
        </p:nvSpPr>
        <p:spPr>
          <a:xfrm>
            <a:off x="197720" y="2426251"/>
            <a:ext cx="1375301" cy="66765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Remover do Carrinho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4436909" y="5800349"/>
            <a:ext cx="1380795" cy="242641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17"/>
          <p:cNvCxnSpPr>
            <a:stCxn id="334" idx="2"/>
            <a:endCxn id="336" idx="3"/>
          </p:cNvCxnSpPr>
          <p:nvPr/>
        </p:nvCxnSpPr>
        <p:spPr>
          <a:xfrm rot="10800000">
            <a:off x="1576409" y="5890769"/>
            <a:ext cx="2860500" cy="30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p17"/>
          <p:cNvSpPr/>
          <p:nvPr/>
        </p:nvSpPr>
        <p:spPr>
          <a:xfrm>
            <a:off x="201211" y="5702685"/>
            <a:ext cx="1375301" cy="37595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Voltar à loja</a:t>
            </a:r>
            <a:endParaRPr/>
          </a:p>
        </p:txBody>
      </p:sp>
      <p:pic>
        <p:nvPicPr>
          <p:cNvPr id="337" name="Google Shape;33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4374" y="2657928"/>
            <a:ext cx="4272582" cy="18718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38" name="Google Shape;338;p17"/>
          <p:cNvSpPr/>
          <p:nvPr/>
        </p:nvSpPr>
        <p:spPr>
          <a:xfrm>
            <a:off x="8447696" y="1906226"/>
            <a:ext cx="3217239" cy="66765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caso de não ter adicionado nada ao carrinho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dk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rgbClr val="4E4A4A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8"/>
          <p:cNvSpPr txBox="1"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pt-PT" sz="3200">
                <a:solidFill>
                  <a:srgbClr val="FFFFFF"/>
                </a:solidFill>
              </a:rPr>
              <a:t>Dashboard para Admin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body" idx="1"/>
          </p:nvPr>
        </p:nvSpPr>
        <p:spPr>
          <a:xfrm>
            <a:off x="4976029" y="1608667"/>
            <a:ext cx="6291241" cy="44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PT" dirty="0">
                <a:solidFill>
                  <a:srgbClr val="FFFFFF"/>
                </a:solidFill>
              </a:rPr>
              <a:t>Funcionalidades: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pt-PT" dirty="0">
              <a:solidFill>
                <a:srgbClr val="FFFFFF"/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Funcionalidades de sócio </a:t>
            </a:r>
            <a:endParaRPr lang="pt-PT"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Aceita pedidos de novos sócios</a:t>
            </a:r>
            <a:endParaRPr lang="pt-PT"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Realizar compra de produtos existentes na loja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Adicionar/Remover/Editar Produtos na loja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Adicionar/Remover Jogadores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Remover Membro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Visualizar o histórico de encomendas realizadas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dirty="0">
                <a:solidFill>
                  <a:srgbClr val="FFFFFF"/>
                </a:solidFill>
              </a:rPr>
              <a:t>Visualizar as estatísticas das Vendas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>
            <a:spLocks noGrp="1"/>
          </p:cNvSpPr>
          <p:nvPr>
            <p:ph type="title"/>
          </p:nvPr>
        </p:nvSpPr>
        <p:spPr>
          <a:xfrm>
            <a:off x="1097280" y="-43131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Pedidos de Sócio Pendentes</a:t>
            </a:r>
            <a:endParaRPr/>
          </a:p>
        </p:txBody>
      </p:sp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r="1071"/>
          <a:stretch/>
        </p:blipFill>
        <p:spPr>
          <a:xfrm>
            <a:off x="925463" y="1154352"/>
            <a:ext cx="10230218" cy="50365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1621" y="443965"/>
            <a:ext cx="2722259" cy="22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55" name="Google Shape;355;p19"/>
          <p:cNvSpPr/>
          <p:nvPr/>
        </p:nvSpPr>
        <p:spPr>
          <a:xfrm>
            <a:off x="8961621" y="110472"/>
            <a:ext cx="2722259" cy="556591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caso de não haver pedidos pendentes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9145575" y="3596750"/>
            <a:ext cx="195900" cy="195900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9669447" y="4723038"/>
            <a:ext cx="195900" cy="195900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6397600" y="5225513"/>
            <a:ext cx="2286000" cy="89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sócio é aprovado e passa aparecer nos membros do clube</a:t>
            </a: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9865350" y="3888950"/>
            <a:ext cx="2206500" cy="654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sócio não é aprovado e é eliminado</a:t>
            </a:r>
            <a:endParaRPr/>
          </a:p>
        </p:txBody>
      </p:sp>
      <p:cxnSp>
        <p:nvCxnSpPr>
          <p:cNvPr id="360" name="Google Shape;360;p19"/>
          <p:cNvCxnSpPr>
            <a:stCxn id="357" idx="6"/>
            <a:endCxn id="359" idx="2"/>
          </p:cNvCxnSpPr>
          <p:nvPr/>
        </p:nvCxnSpPr>
        <p:spPr>
          <a:xfrm rot="10800000" flipH="1">
            <a:off x="9865347" y="4543488"/>
            <a:ext cx="1103400" cy="27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p19"/>
          <p:cNvCxnSpPr>
            <a:stCxn id="356" idx="3"/>
            <a:endCxn id="358" idx="0"/>
          </p:cNvCxnSpPr>
          <p:nvPr/>
        </p:nvCxnSpPr>
        <p:spPr>
          <a:xfrm flipH="1">
            <a:off x="7540464" y="3763961"/>
            <a:ext cx="1633800" cy="146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25723E-ABBC-44DF-B60D-CF2B097E8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69" y="1226651"/>
            <a:ext cx="1633800" cy="560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b0f77478b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325" y="3806312"/>
            <a:ext cx="7315175" cy="2565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7" name="Google Shape;367;gb0f77478b5_1_0"/>
          <p:cNvSpPr txBox="1">
            <a:spLocks noGrp="1"/>
          </p:cNvSpPr>
          <p:nvPr>
            <p:ph type="title"/>
          </p:nvPr>
        </p:nvSpPr>
        <p:spPr>
          <a:xfrm>
            <a:off x="566700" y="271450"/>
            <a:ext cx="4734000" cy="68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Adicionar Produto</a:t>
            </a:r>
            <a:endParaRPr/>
          </a:p>
        </p:txBody>
      </p:sp>
      <p:pic>
        <p:nvPicPr>
          <p:cNvPr id="368" name="Google Shape;368;gb0f77478b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00" y="951551"/>
            <a:ext cx="8927608" cy="421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9" name="Google Shape;369;gb0f77478b5_1_0"/>
          <p:cNvPicPr preferRelativeResize="0"/>
          <p:nvPr/>
        </p:nvPicPr>
        <p:blipFill rotWithShape="1">
          <a:blip r:embed="rId5">
            <a:alphaModFix/>
          </a:blip>
          <a:srcRect l="45391"/>
          <a:stretch/>
        </p:blipFill>
        <p:spPr>
          <a:xfrm rot="-5907053">
            <a:off x="6103721" y="4450781"/>
            <a:ext cx="371404" cy="51062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b0f77478b5_1_0"/>
          <p:cNvSpPr/>
          <p:nvPr/>
        </p:nvSpPr>
        <p:spPr>
          <a:xfrm>
            <a:off x="1964400" y="3806300"/>
            <a:ext cx="2206500" cy="2268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Aparece uma mensagem de sucesso e o produto é adicionado à loja ou aparece uma mensagem de erro para o formulário ser refeito.</a:t>
            </a:r>
            <a:endParaRPr dirty="0"/>
          </a:p>
        </p:txBody>
      </p:sp>
      <p:cxnSp>
        <p:nvCxnSpPr>
          <p:cNvPr id="371" name="Google Shape;371;gb0f77478b5_1_0"/>
          <p:cNvCxnSpPr>
            <a:stCxn id="369" idx="0"/>
            <a:endCxn id="370" idx="3"/>
          </p:cNvCxnSpPr>
          <p:nvPr/>
        </p:nvCxnSpPr>
        <p:spPr>
          <a:xfrm flipH="1">
            <a:off x="4170880" y="4743616"/>
            <a:ext cx="1866000" cy="197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gb0f77478b5_1_0"/>
          <p:cNvCxnSpPr>
            <a:stCxn id="369" idx="2"/>
          </p:cNvCxnSpPr>
          <p:nvPr/>
        </p:nvCxnSpPr>
        <p:spPr>
          <a:xfrm>
            <a:off x="6541965" y="4668574"/>
            <a:ext cx="3959100" cy="632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BE20A4-9E83-4F76-B473-CE3524C63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657" y="1072333"/>
            <a:ext cx="1279959" cy="4388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b0f77478b5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949" y="2421031"/>
            <a:ext cx="8229173" cy="37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8" name="Google Shape;378;gb0f77478b5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9" y="1137287"/>
            <a:ext cx="8780079" cy="409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7" name="Google Shape;377;gb0f77478b5_1_6"/>
          <p:cNvSpPr txBox="1">
            <a:spLocks noGrp="1"/>
          </p:cNvSpPr>
          <p:nvPr>
            <p:ph type="title"/>
          </p:nvPr>
        </p:nvSpPr>
        <p:spPr>
          <a:xfrm>
            <a:off x="747125" y="385776"/>
            <a:ext cx="10058400" cy="751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Editar Produto</a:t>
            </a:r>
            <a:endParaRPr/>
          </a:p>
        </p:txBody>
      </p:sp>
      <p:pic>
        <p:nvPicPr>
          <p:cNvPr id="379" name="Google Shape;379;gb0f77478b5_1_6"/>
          <p:cNvPicPr preferRelativeResize="0"/>
          <p:nvPr/>
        </p:nvPicPr>
        <p:blipFill rotWithShape="1">
          <a:blip r:embed="rId5">
            <a:alphaModFix/>
          </a:blip>
          <a:srcRect l="45391"/>
          <a:stretch/>
        </p:blipFill>
        <p:spPr>
          <a:xfrm rot="-1008387">
            <a:off x="2222020" y="3092493"/>
            <a:ext cx="256610" cy="352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b0f77478b5_1_6"/>
          <p:cNvSpPr/>
          <p:nvPr/>
        </p:nvSpPr>
        <p:spPr>
          <a:xfrm>
            <a:off x="9447249" y="2421020"/>
            <a:ext cx="2391000" cy="3069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gb0f77478b5_1_6"/>
          <p:cNvCxnSpPr>
            <a:cxnSpLocks/>
            <a:stCxn id="379" idx="3"/>
          </p:cNvCxnSpPr>
          <p:nvPr/>
        </p:nvCxnSpPr>
        <p:spPr>
          <a:xfrm flipV="1">
            <a:off x="2473150" y="2900379"/>
            <a:ext cx="6974099" cy="33143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3" name="Google Shape;383;gb0f77478b5_1_6"/>
          <p:cNvSpPr/>
          <p:nvPr/>
        </p:nvSpPr>
        <p:spPr>
          <a:xfrm>
            <a:off x="2176501" y="2900379"/>
            <a:ext cx="287100" cy="272700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4766F-D714-437F-8601-79546A63C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609" y="1275817"/>
            <a:ext cx="1176191" cy="40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79BAC-F90D-4B9A-BFCD-4473B5DC6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119" y="1204542"/>
            <a:ext cx="999699" cy="47454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0f77478b5_1_15"/>
          <p:cNvSpPr txBox="1">
            <a:spLocks noGrp="1"/>
          </p:cNvSpPr>
          <p:nvPr>
            <p:ph type="title"/>
          </p:nvPr>
        </p:nvSpPr>
        <p:spPr>
          <a:xfrm>
            <a:off x="568825" y="542925"/>
            <a:ext cx="4617600" cy="694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Remover Produto</a:t>
            </a:r>
            <a:endParaRPr/>
          </a:p>
        </p:txBody>
      </p:sp>
      <p:pic>
        <p:nvPicPr>
          <p:cNvPr id="389" name="Google Shape;389;gb0f77478b5_1_15"/>
          <p:cNvPicPr preferRelativeResize="0"/>
          <p:nvPr/>
        </p:nvPicPr>
        <p:blipFill rotWithShape="1">
          <a:blip r:embed="rId3">
            <a:alphaModFix/>
          </a:blip>
          <a:srcRect r="525"/>
          <a:stretch/>
        </p:blipFill>
        <p:spPr>
          <a:xfrm>
            <a:off x="619200" y="1273075"/>
            <a:ext cx="10579937" cy="495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0" name="Google Shape;390;gb0f77478b5_1_15"/>
          <p:cNvSpPr/>
          <p:nvPr/>
        </p:nvSpPr>
        <p:spPr>
          <a:xfrm>
            <a:off x="3734654" y="3481691"/>
            <a:ext cx="178534" cy="192593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gb0f77478b5_1_15"/>
          <p:cNvPicPr preferRelativeResize="0"/>
          <p:nvPr/>
        </p:nvPicPr>
        <p:blipFill rotWithShape="1">
          <a:blip r:embed="rId4">
            <a:alphaModFix/>
          </a:blip>
          <a:srcRect l="45391"/>
          <a:stretch/>
        </p:blipFill>
        <p:spPr>
          <a:xfrm rot="-1008387">
            <a:off x="3780184" y="3533511"/>
            <a:ext cx="256610" cy="352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gb0f77478b5_1_15"/>
          <p:cNvCxnSpPr>
            <a:stCxn id="391" idx="3"/>
            <a:endCxn id="393" idx="1"/>
          </p:cNvCxnSpPr>
          <p:nvPr/>
        </p:nvCxnSpPr>
        <p:spPr>
          <a:xfrm flipV="1">
            <a:off x="4031314" y="2742625"/>
            <a:ext cx="3398011" cy="93021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3" name="Google Shape;393;gb0f77478b5_1_15"/>
          <p:cNvSpPr/>
          <p:nvPr/>
        </p:nvSpPr>
        <p:spPr>
          <a:xfrm>
            <a:off x="7429325" y="2284975"/>
            <a:ext cx="3217200" cy="91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Aparece uma mensagem de confirmação e o produto é removido da loja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CD84E-7B49-43DB-9E07-11512B74E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627" y="1372662"/>
            <a:ext cx="1184024" cy="562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6525E-3D3A-4C6F-A0DA-64553C54D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095" y="1442198"/>
            <a:ext cx="1410055" cy="4834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0f77478b5_1_24"/>
          <p:cNvSpPr txBox="1">
            <a:spLocks noGrp="1"/>
          </p:cNvSpPr>
          <p:nvPr>
            <p:ph type="title"/>
          </p:nvPr>
        </p:nvSpPr>
        <p:spPr>
          <a:xfrm>
            <a:off x="970975" y="314351"/>
            <a:ext cx="10058400" cy="751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Adicionar Jogador</a:t>
            </a:r>
            <a:endParaRPr/>
          </a:p>
        </p:txBody>
      </p:sp>
      <p:pic>
        <p:nvPicPr>
          <p:cNvPr id="399" name="Google Shape;399;gb0f77478b5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1065850"/>
            <a:ext cx="9337477" cy="401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0" name="Google Shape;400;gb0f77478b5_1_24"/>
          <p:cNvPicPr preferRelativeResize="0"/>
          <p:nvPr/>
        </p:nvPicPr>
        <p:blipFill rotWithShape="1">
          <a:blip r:embed="rId4">
            <a:alphaModFix/>
          </a:blip>
          <a:srcRect l="45391"/>
          <a:stretch/>
        </p:blipFill>
        <p:spPr>
          <a:xfrm rot="-1008306">
            <a:off x="6012409" y="4433707"/>
            <a:ext cx="371403" cy="510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gb0f77478b5_1_24"/>
          <p:cNvCxnSpPr>
            <a:stCxn id="400" idx="1"/>
            <a:endCxn id="402" idx="3"/>
          </p:cNvCxnSpPr>
          <p:nvPr/>
        </p:nvCxnSpPr>
        <p:spPr>
          <a:xfrm flipH="1">
            <a:off x="4070939" y="4742711"/>
            <a:ext cx="1949400" cy="1182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2" name="Google Shape;402;gb0f77478b5_1_24"/>
          <p:cNvSpPr/>
          <p:nvPr/>
        </p:nvSpPr>
        <p:spPr>
          <a:xfrm>
            <a:off x="1864375" y="3626350"/>
            <a:ext cx="2206500" cy="2469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Aparece uma mensagem de sucesso e o jogador é adicionado aos membros ou aparece uma mensagem de erro para o formulário ser refeito.</a:t>
            </a:r>
            <a:endParaRPr/>
          </a:p>
        </p:txBody>
      </p:sp>
      <p:pic>
        <p:nvPicPr>
          <p:cNvPr id="403" name="Google Shape;403;gb0f77478b5_1_24"/>
          <p:cNvPicPr preferRelativeResize="0"/>
          <p:nvPr/>
        </p:nvPicPr>
        <p:blipFill rotWithShape="1">
          <a:blip r:embed="rId5">
            <a:alphaModFix/>
          </a:blip>
          <a:srcRect r="35375"/>
          <a:stretch/>
        </p:blipFill>
        <p:spPr>
          <a:xfrm>
            <a:off x="8325350" y="1960150"/>
            <a:ext cx="3495167" cy="40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4" name="Google Shape;404;gb0f77478b5_1_24"/>
          <p:cNvCxnSpPr>
            <a:stCxn id="400" idx="3"/>
          </p:cNvCxnSpPr>
          <p:nvPr/>
        </p:nvCxnSpPr>
        <p:spPr>
          <a:xfrm>
            <a:off x="6375881" y="4635332"/>
            <a:ext cx="4482600" cy="636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9B36C1-C091-4E56-9833-4BDB7ADD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02" y="1206955"/>
            <a:ext cx="1176191" cy="403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4665-7C70-40EB-B411-E196EA69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210" y="1129220"/>
            <a:ext cx="1022779" cy="4854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0f77478b5_1_30"/>
          <p:cNvSpPr txBox="1">
            <a:spLocks noGrp="1"/>
          </p:cNvSpPr>
          <p:nvPr>
            <p:ph type="title"/>
          </p:nvPr>
        </p:nvSpPr>
        <p:spPr>
          <a:xfrm>
            <a:off x="640075" y="228601"/>
            <a:ext cx="10058400" cy="76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Remover Membro</a:t>
            </a:r>
            <a:endParaRPr/>
          </a:p>
        </p:txBody>
      </p:sp>
      <p:pic>
        <p:nvPicPr>
          <p:cNvPr id="410" name="Google Shape;410;gb0f77478b5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5" y="1089275"/>
            <a:ext cx="10518474" cy="49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b0f77478b5_1_30"/>
          <p:cNvSpPr/>
          <p:nvPr/>
        </p:nvSpPr>
        <p:spPr>
          <a:xfrm>
            <a:off x="3711677" y="2482644"/>
            <a:ext cx="199104" cy="213853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b0f77478b5_1_30"/>
          <p:cNvSpPr/>
          <p:nvPr/>
        </p:nvSpPr>
        <p:spPr>
          <a:xfrm>
            <a:off x="3721202" y="4517255"/>
            <a:ext cx="169946" cy="166663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b0f77478b5_1_30"/>
          <p:cNvSpPr/>
          <p:nvPr/>
        </p:nvSpPr>
        <p:spPr>
          <a:xfrm>
            <a:off x="8701025" y="4785300"/>
            <a:ext cx="3217200" cy="91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Aparece uma mensagem de confirmação e o jogador ou sócio são removidos dos membros</a:t>
            </a:r>
            <a:endParaRPr/>
          </a:p>
        </p:txBody>
      </p:sp>
      <p:cxnSp>
        <p:nvCxnSpPr>
          <p:cNvPr id="414" name="Google Shape;414;gb0f77478b5_1_30"/>
          <p:cNvCxnSpPr>
            <a:cxnSpLocks/>
            <a:stCxn id="411" idx="5"/>
            <a:endCxn id="413" idx="1"/>
          </p:cNvCxnSpPr>
          <p:nvPr/>
        </p:nvCxnSpPr>
        <p:spPr>
          <a:xfrm>
            <a:off x="3881623" y="2665179"/>
            <a:ext cx="4819402" cy="257777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gb0f77478b5_1_30"/>
          <p:cNvCxnSpPr>
            <a:cxnSpLocks/>
            <a:stCxn id="412" idx="6"/>
            <a:endCxn id="413" idx="1"/>
          </p:cNvCxnSpPr>
          <p:nvPr/>
        </p:nvCxnSpPr>
        <p:spPr>
          <a:xfrm>
            <a:off x="3891148" y="4600587"/>
            <a:ext cx="4809877" cy="64236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0031CA-6794-40D3-951B-7B6AEB27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25" y="1177036"/>
            <a:ext cx="1184024" cy="562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60D32-92B0-4E44-907B-CAA412A4B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786" y="1255310"/>
            <a:ext cx="1384569" cy="4747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083F-5752-4E1C-B75D-2BB9ED2B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Histórico de Encomendas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B4E61-A962-4C06-919C-AEBE6CE7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4" y="1856127"/>
            <a:ext cx="8196034" cy="4164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28065-D0A3-4AC8-9BA6-A6D4CAC33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6" r="20956"/>
          <a:stretch/>
        </p:blipFill>
        <p:spPr>
          <a:xfrm>
            <a:off x="6651543" y="1737360"/>
            <a:ext cx="5320063" cy="4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320;p16">
            <a:extLst>
              <a:ext uri="{FF2B5EF4-FFF2-40B4-BE49-F238E27FC236}">
                <a16:creationId xmlns:a16="http://schemas.microsoft.com/office/drawing/2014/main" id="{F8C92C0A-B1A9-40A9-A25E-3717FEBE5D1A}"/>
              </a:ext>
            </a:extLst>
          </p:cNvPr>
          <p:cNvSpPr/>
          <p:nvPr/>
        </p:nvSpPr>
        <p:spPr>
          <a:xfrm>
            <a:off x="6086858" y="4708323"/>
            <a:ext cx="125627" cy="136201"/>
          </a:xfrm>
          <a:prstGeom prst="ellipse">
            <a:avLst/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21;p16">
            <a:extLst>
              <a:ext uri="{FF2B5EF4-FFF2-40B4-BE49-F238E27FC236}">
                <a16:creationId xmlns:a16="http://schemas.microsoft.com/office/drawing/2014/main" id="{A6021D9C-2C47-43BD-8540-0D97C55F28F1}"/>
              </a:ext>
            </a:extLst>
          </p:cNvPr>
          <p:cNvSpPr/>
          <p:nvPr/>
        </p:nvSpPr>
        <p:spPr>
          <a:xfrm>
            <a:off x="7244206" y="2466343"/>
            <a:ext cx="4291301" cy="306162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322;p16">
            <a:extLst>
              <a:ext uri="{FF2B5EF4-FFF2-40B4-BE49-F238E27FC236}">
                <a16:creationId xmlns:a16="http://schemas.microsoft.com/office/drawing/2014/main" id="{065B5F7A-2279-4936-ABDD-B33E8CD7E9CC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 flipV="1">
            <a:off x="6212485" y="3997154"/>
            <a:ext cx="1031721" cy="77927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" name="Google Shape;323;p16">
            <a:extLst>
              <a:ext uri="{FF2B5EF4-FFF2-40B4-BE49-F238E27FC236}">
                <a16:creationId xmlns:a16="http://schemas.microsoft.com/office/drawing/2014/main" id="{1C70757C-0D6C-4EAC-8B8E-929B880542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5392"/>
          <a:stretch/>
        </p:blipFill>
        <p:spPr>
          <a:xfrm rot="-1008299">
            <a:off x="6113646" y="4690340"/>
            <a:ext cx="264798" cy="4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1FB083-2518-431A-9502-952EC5CE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419" y="1977444"/>
            <a:ext cx="872056" cy="2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5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Modelo Relacional</a:t>
            </a: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904838-2628-443B-9232-2E7F51D6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2139316"/>
            <a:ext cx="6029325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"/>
          <p:cNvSpPr txBox="1">
            <a:spLocks noGrp="1"/>
          </p:cNvSpPr>
          <p:nvPr>
            <p:ph type="title"/>
          </p:nvPr>
        </p:nvSpPr>
        <p:spPr>
          <a:xfrm>
            <a:off x="1097280" y="-52177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Estatísticas das Vendas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E8C8A-E895-4811-8719-81AFA91A8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7"/>
          <a:stretch/>
        </p:blipFill>
        <p:spPr>
          <a:xfrm>
            <a:off x="564526" y="1066600"/>
            <a:ext cx="11123908" cy="472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115C7-3CE0-4D02-BB1B-AB207F522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30" y="1923274"/>
            <a:ext cx="3681046" cy="4266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69210-0586-4F69-8F22-38F0D3A44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01" r="9385" b="-91129"/>
          <a:stretch/>
        </p:blipFill>
        <p:spPr>
          <a:xfrm>
            <a:off x="716280" y="5730640"/>
            <a:ext cx="690489" cy="12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81686A-7B8F-41E9-B5C7-028B1B58A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3" y="5482838"/>
            <a:ext cx="1016233" cy="171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2FE591-7104-4713-9F4F-8D46BEF0E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85" y="4049006"/>
            <a:ext cx="1016232" cy="2406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1F6615-E249-4893-A7E6-1DDB179BC46D}"/>
              </a:ext>
            </a:extLst>
          </p:cNvPr>
          <p:cNvGrpSpPr/>
          <p:nvPr/>
        </p:nvGrpSpPr>
        <p:grpSpPr>
          <a:xfrm>
            <a:off x="8755225" y="4685768"/>
            <a:ext cx="3245473" cy="1243252"/>
            <a:chOff x="8013897" y="4972474"/>
            <a:chExt cx="3642371" cy="14114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9063C-0D26-4C8B-9743-207EB055CA64}"/>
                </a:ext>
              </a:extLst>
            </p:cNvPr>
            <p:cNvSpPr/>
            <p:nvPr/>
          </p:nvSpPr>
          <p:spPr>
            <a:xfrm>
              <a:off x="8013897" y="5249474"/>
              <a:ext cx="3642371" cy="11344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data_compra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(total) </a:t>
              </a:r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receita</a:t>
              </a:r>
              <a:endPara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encomenda</a:t>
              </a:r>
              <a:endParaRPr lang="en-US" sz="105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comprado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'TRUE’</a:t>
              </a:r>
              <a:endParaRPr lang="en-US" sz="105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GROUP BY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data_compra</a:t>
              </a:r>
              <a:endPara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ORDER BY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data_compra</a:t>
              </a:r>
              <a:r>
                <a:rPr lang="en-US" sz="105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ASC</a:t>
              </a:r>
              <a:endPara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133DA5-764D-4035-9064-802ECA08013B}"/>
                </a:ext>
              </a:extLst>
            </p:cNvPr>
            <p:cNvSpPr txBox="1"/>
            <p:nvPr/>
          </p:nvSpPr>
          <p:spPr>
            <a:xfrm>
              <a:off x="8013897" y="4972474"/>
              <a:ext cx="76668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PT" sz="1200" dirty="0" err="1"/>
                <a:t>Querie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6E5B93-850D-402A-9392-470D05705EB6}"/>
              </a:ext>
            </a:extLst>
          </p:cNvPr>
          <p:cNvGrpSpPr/>
          <p:nvPr/>
        </p:nvGrpSpPr>
        <p:grpSpPr>
          <a:xfrm>
            <a:off x="8442961" y="2136152"/>
            <a:ext cx="3681046" cy="1494152"/>
            <a:chOff x="8013897" y="4972474"/>
            <a:chExt cx="4131211" cy="17663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870074-A76A-4E7E-9D95-523CCD2CE666}"/>
                </a:ext>
              </a:extLst>
            </p:cNvPr>
            <p:cNvSpPr/>
            <p:nvPr/>
          </p:nvSpPr>
          <p:spPr>
            <a:xfrm>
              <a:off x="8013897" y="5249472"/>
              <a:ext cx="4131211" cy="14893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quantidade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unidades_vendidas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linha_encomenda</a:t>
              </a:r>
              <a:endParaRPr lang="en-US" sz="10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JOIN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encomenda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ON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encomendaid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encomenda.id)</a:t>
              </a: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JOIN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produto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ON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produtoid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produto.id)</a:t>
              </a:r>
              <a:endParaRPr lang="en-US" sz="10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comprado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'TRUE’</a:t>
              </a:r>
              <a:endParaRPr lang="en-US" sz="10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GROUP BY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produto.</a:t>
              </a:r>
              <a:r>
                <a:rPr lang="en-US" sz="10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id</a:t>
              </a:r>
              <a:endPara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ORDER BY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unidades_vendidas</a:t>
              </a:r>
              <a:r>
                <a:rPr lang="en-US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DESC</a:t>
              </a:r>
              <a:endPara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4BF16C-37E5-4BF1-8468-EBABF928BF7D}"/>
                </a:ext>
              </a:extLst>
            </p:cNvPr>
            <p:cNvSpPr txBox="1"/>
            <p:nvPr/>
          </p:nvSpPr>
          <p:spPr>
            <a:xfrm>
              <a:off x="8013897" y="4972474"/>
              <a:ext cx="76668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PT" sz="1200" dirty="0" err="1"/>
                <a:t>Querie</a:t>
              </a:r>
              <a:endParaRPr lang="en-US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BD361A3-076D-46A6-A7BD-612A6A4CC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43" y="1223880"/>
            <a:ext cx="1176338" cy="4033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C589-16C7-4713-80D8-72927698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pt-PT" dirty="0"/>
              <a:t>Funcionalidades de Sócio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F78-8EEF-4710-809A-169D22BF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1783655"/>
            <a:ext cx="6835366" cy="34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6ADC0-4BBC-44F4-B25C-4CF7D8102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7" r="7479" b="22370"/>
          <a:stretch/>
        </p:blipFill>
        <p:spPr>
          <a:xfrm>
            <a:off x="4852656" y="2614927"/>
            <a:ext cx="4454983" cy="2254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C976C-4D11-4F90-B09A-74C0CBE8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21" y="3881686"/>
            <a:ext cx="3586163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393;gb0f77478b5_1_15">
            <a:extLst>
              <a:ext uri="{FF2B5EF4-FFF2-40B4-BE49-F238E27FC236}">
                <a16:creationId xmlns:a16="http://schemas.microsoft.com/office/drawing/2014/main" id="{FF557E8A-C208-45AB-83B7-5143287C53F8}"/>
              </a:ext>
            </a:extLst>
          </p:cNvPr>
          <p:cNvSpPr/>
          <p:nvPr/>
        </p:nvSpPr>
        <p:spPr>
          <a:xfrm>
            <a:off x="832141" y="5270397"/>
            <a:ext cx="3767019" cy="40501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Dados Pessoais (Editar dados e password)</a:t>
            </a:r>
            <a:endParaRPr dirty="0"/>
          </a:p>
        </p:txBody>
      </p:sp>
      <p:sp>
        <p:nvSpPr>
          <p:cNvPr id="13" name="Google Shape;393;gb0f77478b5_1_15">
            <a:extLst>
              <a:ext uri="{FF2B5EF4-FFF2-40B4-BE49-F238E27FC236}">
                <a16:creationId xmlns:a16="http://schemas.microsoft.com/office/drawing/2014/main" id="{A13E477B-9AB7-478F-BF05-2875AEEE18A5}"/>
              </a:ext>
            </a:extLst>
          </p:cNvPr>
          <p:cNvSpPr/>
          <p:nvPr/>
        </p:nvSpPr>
        <p:spPr>
          <a:xfrm>
            <a:off x="5432444" y="4947791"/>
            <a:ext cx="2805845" cy="40501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Histórico Encomendas Pessoais</a:t>
            </a:r>
            <a:endParaRPr lang="pt-PT" dirty="0"/>
          </a:p>
        </p:txBody>
      </p:sp>
      <p:sp>
        <p:nvSpPr>
          <p:cNvPr id="14" name="Google Shape;393;gb0f77478b5_1_15">
            <a:extLst>
              <a:ext uri="{FF2B5EF4-FFF2-40B4-BE49-F238E27FC236}">
                <a16:creationId xmlns:a16="http://schemas.microsoft.com/office/drawing/2014/main" id="{E3EF7A66-6A7B-41A4-91C6-446F4D95579C}"/>
              </a:ext>
            </a:extLst>
          </p:cNvPr>
          <p:cNvSpPr/>
          <p:nvPr/>
        </p:nvSpPr>
        <p:spPr>
          <a:xfrm>
            <a:off x="9136884" y="5897694"/>
            <a:ext cx="1956729" cy="40501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solidFill>
              <a:srgbClr val="712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Estatísticas Pessoais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4029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Modelo Entidade-Relação</a:t>
            </a: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30DA17-6612-49A4-8812-9813B717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38" y="1877304"/>
            <a:ext cx="6382483" cy="4352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8E67-1289-4A48-AD1F-813D2B86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Casos de Uso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65D8D28-26CF-4C1A-8916-372D4793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81" y="1782625"/>
            <a:ext cx="4795037" cy="45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8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pt-PT" sz="6000">
                <a:solidFill>
                  <a:srgbClr val="262626"/>
                </a:solidFill>
              </a:rPr>
              <a:t>Color Pallete</a:t>
            </a:r>
            <a:endParaRPr sz="6000">
              <a:solidFill>
                <a:srgbClr val="262626"/>
              </a:solidFill>
            </a:endParaRPr>
          </a:p>
        </p:txBody>
      </p:sp>
      <p:cxnSp>
        <p:nvCxnSpPr>
          <p:cNvPr id="144" name="Google Shape;144;p4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775" y="2160779"/>
            <a:ext cx="9875520" cy="1484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4"/>
          <p:cNvSpPr txBox="1"/>
          <p:nvPr/>
        </p:nvSpPr>
        <p:spPr>
          <a:xfrm>
            <a:off x="1625600" y="1778770"/>
            <a:ext cx="101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#353535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3568700" y="1778770"/>
            <a:ext cx="101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#3C6E71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5511800" y="1769285"/>
            <a:ext cx="101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#FFFFFF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7454900" y="1769285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#D9D9D9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9398000" y="1769285"/>
            <a:ext cx="101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#284B63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 txBox="1"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pt-PT" sz="6000"/>
              <a:t>Font Pallete</a:t>
            </a:r>
            <a:endParaRPr sz="6000"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458" y="1371958"/>
            <a:ext cx="2484888" cy="213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/>
          <p:nvPr/>
        </p:nvSpPr>
        <p:spPr>
          <a:xfrm>
            <a:off x="3246201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064" y="1367706"/>
            <a:ext cx="2476811" cy="214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6038730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8593" y="1387656"/>
            <a:ext cx="2511016" cy="21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/>
          <p:nvPr/>
        </p:nvSpPr>
        <p:spPr>
          <a:xfrm>
            <a:off x="8865464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5327" y="1385198"/>
            <a:ext cx="2487746" cy="21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5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1556656" y="3593832"/>
            <a:ext cx="652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4006226" y="3593832"/>
            <a:ext cx="1336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h2 | h3 | h4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7254160" y="3626596"/>
            <a:ext cx="459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10073252" y="3593832"/>
            <a:ext cx="4518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/>
              <a:t>Diagrama da Arquitetura - Visitante</a:t>
            </a:r>
            <a:endParaRPr/>
          </a:p>
        </p:txBody>
      </p:sp>
      <p:pic>
        <p:nvPicPr>
          <p:cNvPr id="178" name="Google Shape;178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1983" y="2214012"/>
            <a:ext cx="10748034" cy="372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PT" dirty="0"/>
              <a:t>Diagrama da Arquitetura - Sócio</a:t>
            </a:r>
            <a:endParaRPr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D48AF5-AD63-4BB0-9A84-D316B0D7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0" y="2075255"/>
            <a:ext cx="11718099" cy="3420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546</Words>
  <Application>Microsoft Office PowerPoint</Application>
  <PresentationFormat>Widescreen</PresentationFormat>
  <Paragraphs>117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Retrospect</vt:lpstr>
      <vt:lpstr>Retrospect</vt:lpstr>
      <vt:lpstr>2º Trabalho Prático - Aplicação PHP (Mockup Final)</vt:lpstr>
      <vt:lpstr>Apresentação</vt:lpstr>
      <vt:lpstr>Modelo Relacional</vt:lpstr>
      <vt:lpstr>Modelo Entidade-Relação</vt:lpstr>
      <vt:lpstr>Diagrama de Casos de Uso</vt:lpstr>
      <vt:lpstr>Color Pallete</vt:lpstr>
      <vt:lpstr>Font Pallete</vt:lpstr>
      <vt:lpstr>Diagrama da Arquitetura - Visitante</vt:lpstr>
      <vt:lpstr>Diagrama da Arquitetura - Sócio</vt:lpstr>
      <vt:lpstr>Diagrama da Arquitetura - Presidente</vt:lpstr>
      <vt:lpstr>Organização dos Ficheiros</vt:lpstr>
      <vt:lpstr>Homepage (1/2)</vt:lpstr>
      <vt:lpstr>Homepage (2/2)</vt:lpstr>
      <vt:lpstr>Membros do Clube</vt:lpstr>
      <vt:lpstr>Tornar-se Sócio</vt:lpstr>
      <vt:lpstr>Loja do Clube</vt:lpstr>
      <vt:lpstr>Dashboard para Sócios</vt:lpstr>
      <vt:lpstr>Dados Pessoais</vt:lpstr>
      <vt:lpstr>Histórico de Encomendas</vt:lpstr>
      <vt:lpstr>Estatísticas das Compras</vt:lpstr>
      <vt:lpstr>Carrinho</vt:lpstr>
      <vt:lpstr>Dashboard para Admin</vt:lpstr>
      <vt:lpstr>Pedidos de Sócio Pendentes</vt:lpstr>
      <vt:lpstr>Adicionar Produto</vt:lpstr>
      <vt:lpstr>Editar Produto</vt:lpstr>
      <vt:lpstr>Remover Produto</vt:lpstr>
      <vt:lpstr>Adicionar Jogador</vt:lpstr>
      <vt:lpstr>Remover Membro</vt:lpstr>
      <vt:lpstr>Histórico de Encomendas</vt:lpstr>
      <vt:lpstr>Estatísticas das Vendas</vt:lpstr>
      <vt:lpstr>Funcionalidades de Sócio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2º Trabalho Prático - Aplicação PHP</dc:title>
  <dc:creator>Gonçalo Freitas Ferreira Martins</dc:creator>
  <cp:lastModifiedBy>Gonçalo Freitas Ferreira Martins</cp:lastModifiedBy>
  <cp:revision>27</cp:revision>
  <dcterms:created xsi:type="dcterms:W3CDTF">2020-12-07T21:47:05Z</dcterms:created>
  <dcterms:modified xsi:type="dcterms:W3CDTF">2021-01-07T10:24:12Z</dcterms:modified>
</cp:coreProperties>
</file>